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handoutMasterIdLst>
    <p:handoutMasterId r:id="rId17"/>
  </p:handoutMasterIdLst>
  <p:sldIdLst>
    <p:sldId id="257" r:id="rId2"/>
    <p:sldId id="270" r:id="rId3"/>
    <p:sldId id="259" r:id="rId4"/>
    <p:sldId id="258" r:id="rId5"/>
    <p:sldId id="256" r:id="rId6"/>
    <p:sldId id="268" r:id="rId7"/>
    <p:sldId id="260" r:id="rId8"/>
    <p:sldId id="262" r:id="rId9"/>
    <p:sldId id="269" r:id="rId10"/>
    <p:sldId id="261" r:id="rId11"/>
    <p:sldId id="266" r:id="rId12"/>
    <p:sldId id="263" r:id="rId13"/>
    <p:sldId id="267" r:id="rId14"/>
    <p:sldId id="264" r:id="rId15"/>
    <p:sldId id="265" r:id="rId16"/>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EB04760D-4266-4070-B302-FD57FF0AE0A2}" type="datetimeFigureOut">
              <a:rPr lang="en-GB" smtClean="0"/>
              <a:t>13/02/2018</a:t>
            </a:fld>
            <a:endParaRPr lang="en-GB"/>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4D55C05B-1BA1-48D9-8197-72ADBFCC7804}" type="slidenum">
              <a:rPr lang="en-GB" smtClean="0"/>
              <a:t>‹#›</a:t>
            </a:fld>
            <a:endParaRPr lang="en-GB"/>
          </a:p>
        </p:txBody>
      </p:sp>
    </p:spTree>
    <p:extLst>
      <p:ext uri="{BB962C8B-B14F-4D97-AF65-F5344CB8AC3E}">
        <p14:creationId xmlns:p14="http://schemas.microsoft.com/office/powerpoint/2010/main" val="257274093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DBEF1DF1-30AD-489B-9EDF-134D5E4FD682}" type="datetimeFigureOut">
              <a:rPr lang="en-GB" smtClean="0"/>
              <a:pPr/>
              <a:t>13/02/2018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36BC6C-96AB-4F09-8F99-13E82CB562EF}"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BEF1DF1-30AD-489B-9EDF-134D5E4FD682}" type="datetimeFigureOut">
              <a:rPr lang="en-GB" smtClean="0"/>
              <a:pPr/>
              <a:t>13/02/2018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36BC6C-96AB-4F09-8F99-13E82CB562EF}"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BEF1DF1-30AD-489B-9EDF-134D5E4FD682}" type="datetimeFigureOut">
              <a:rPr lang="en-GB" smtClean="0"/>
              <a:pPr/>
              <a:t>13/02/2018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36BC6C-96AB-4F09-8F99-13E82CB562EF}"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BEF1DF1-30AD-489B-9EDF-134D5E4FD682}" type="datetimeFigureOut">
              <a:rPr lang="en-GB" smtClean="0"/>
              <a:pPr/>
              <a:t>13/02/2018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36BC6C-96AB-4F09-8F99-13E82CB562EF}"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BEF1DF1-30AD-489B-9EDF-134D5E4FD682}" type="datetimeFigureOut">
              <a:rPr lang="en-GB" smtClean="0"/>
              <a:pPr/>
              <a:t>13/02/2018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36BC6C-96AB-4F09-8F99-13E82CB562EF}"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DBEF1DF1-30AD-489B-9EDF-134D5E4FD682}" type="datetimeFigureOut">
              <a:rPr lang="en-GB" smtClean="0"/>
              <a:pPr/>
              <a:t>13/02/2018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236BC6C-96AB-4F09-8F99-13E82CB562EF}"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BEF1DF1-30AD-489B-9EDF-134D5E4FD682}" type="datetimeFigureOut">
              <a:rPr lang="en-GB" smtClean="0"/>
              <a:pPr/>
              <a:t>13/02/2018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236BC6C-96AB-4F09-8F99-13E82CB562EF}"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DBEF1DF1-30AD-489B-9EDF-134D5E4FD682}" type="datetimeFigureOut">
              <a:rPr lang="en-GB" smtClean="0"/>
              <a:pPr/>
              <a:t>13/02/2018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236BC6C-96AB-4F09-8F99-13E82CB562EF}"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EF1DF1-30AD-489B-9EDF-134D5E4FD682}" type="datetimeFigureOut">
              <a:rPr lang="en-GB" smtClean="0"/>
              <a:pPr/>
              <a:t>13/02/2018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236BC6C-96AB-4F09-8F99-13E82CB562EF}"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EF1DF1-30AD-489B-9EDF-134D5E4FD682}" type="datetimeFigureOut">
              <a:rPr lang="en-GB" smtClean="0"/>
              <a:pPr/>
              <a:t>13/02/2018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236BC6C-96AB-4F09-8F99-13E82CB562EF}"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EF1DF1-30AD-489B-9EDF-134D5E4FD682}" type="datetimeFigureOut">
              <a:rPr lang="en-GB" smtClean="0"/>
              <a:pPr/>
              <a:t>13/02/2018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236BC6C-96AB-4F09-8F99-13E82CB562EF}"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EF1DF1-30AD-489B-9EDF-134D5E4FD682}" type="datetimeFigureOut">
              <a:rPr lang="en-GB" smtClean="0"/>
              <a:pPr/>
              <a:t>13/02/2018</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36BC6C-96AB-4F09-8F99-13E82CB562EF}"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2420888"/>
            <a:ext cx="8229600" cy="1143000"/>
          </a:xfrm>
        </p:spPr>
        <p:txBody>
          <a:bodyPr>
            <a:normAutofit fontScale="90000"/>
          </a:bodyPr>
          <a:lstStyle/>
          <a:p>
            <a:r>
              <a:rPr lang="en-GB" dirty="0" smtClean="0"/>
              <a:t>Fluency in Reading </a:t>
            </a:r>
            <a:r>
              <a:rPr lang="en-GB" dirty="0"/>
              <a:t>P</a:t>
            </a:r>
            <a:r>
              <a:rPr lang="en-GB" dirty="0" smtClean="0"/>
              <a:t>roject </a:t>
            </a:r>
            <a:br>
              <a:rPr lang="en-GB" dirty="0" smtClean="0"/>
            </a:br>
            <a:r>
              <a:rPr lang="en-GB" dirty="0" smtClean="0"/>
              <a:t>2016-17</a:t>
            </a:r>
            <a:br>
              <a:rPr lang="en-GB" dirty="0" smtClean="0"/>
            </a:br>
            <a:r>
              <a:rPr lang="en-GB" dirty="0" smtClean="0"/>
              <a:t/>
            </a:r>
            <a:br>
              <a:rPr lang="en-GB" dirty="0" smtClean="0"/>
            </a:br>
            <a:r>
              <a:rPr lang="en-GB" dirty="0" smtClean="0"/>
              <a:t>Hunter’s Bar Junior School</a:t>
            </a:r>
            <a:br>
              <a:rPr lang="en-GB" dirty="0" smtClean="0"/>
            </a:br>
            <a:r>
              <a:rPr lang="en-GB" dirty="0" smtClean="0"/>
              <a:t/>
            </a:r>
            <a:br>
              <a:rPr lang="en-GB" dirty="0" smtClean="0"/>
            </a:br>
            <a:r>
              <a:rPr lang="en-GB" dirty="0" smtClean="0"/>
              <a:t>Alex Beauchamp</a:t>
            </a: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t>Limitations and considerations</a:t>
            </a:r>
            <a:endParaRPr lang="en-GB" b="1" dirty="0"/>
          </a:p>
        </p:txBody>
      </p:sp>
      <p:sp>
        <p:nvSpPr>
          <p:cNvPr id="3" name="Content Placeholder 2"/>
          <p:cNvSpPr>
            <a:spLocks noGrp="1"/>
          </p:cNvSpPr>
          <p:nvPr>
            <p:ph idx="1"/>
          </p:nvPr>
        </p:nvSpPr>
        <p:spPr/>
        <p:txBody>
          <a:bodyPr>
            <a:normAutofit/>
          </a:bodyPr>
          <a:lstStyle/>
          <a:p>
            <a:r>
              <a:rPr lang="en-GB" dirty="0" smtClean="0"/>
              <a:t>Quality of Inset provision – follow up CPD</a:t>
            </a:r>
          </a:p>
          <a:p>
            <a:r>
              <a:rPr lang="en-GB" dirty="0" smtClean="0"/>
              <a:t>GL assessment/ SATs/ PM benchmarking discrepancies</a:t>
            </a:r>
          </a:p>
          <a:p>
            <a:r>
              <a:rPr lang="en-GB" dirty="0" smtClean="0"/>
              <a:t>Technology, software and test conditions</a:t>
            </a:r>
          </a:p>
          <a:p>
            <a:r>
              <a:rPr lang="en-GB" dirty="0" smtClean="0"/>
              <a:t>1:1 reading conflicts with additional class needs</a:t>
            </a:r>
          </a:p>
          <a:p>
            <a:r>
              <a:rPr lang="en-GB" dirty="0" smtClean="0"/>
              <a:t>Accountability  and consistency of delivery</a:t>
            </a:r>
          </a:p>
          <a:p>
            <a:endParaRPr lang="en-GB"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The 1:1 reading model</a:t>
            </a:r>
            <a:endParaRPr lang="en-GB" b="1" dirty="0"/>
          </a:p>
        </p:txBody>
      </p:sp>
      <p:sp>
        <p:nvSpPr>
          <p:cNvPr id="3" name="Content Placeholder 2"/>
          <p:cNvSpPr>
            <a:spLocks noGrp="1"/>
          </p:cNvSpPr>
          <p:nvPr>
            <p:ph idx="1"/>
          </p:nvPr>
        </p:nvSpPr>
        <p:spPr/>
        <p:txBody>
          <a:bodyPr>
            <a:normAutofit fontScale="77500" lnSpcReduction="20000"/>
          </a:bodyPr>
          <a:lstStyle/>
          <a:p>
            <a:pPr>
              <a:buNone/>
            </a:pPr>
            <a:r>
              <a:rPr lang="en-GB" b="1" u="sng" dirty="0" smtClean="0"/>
              <a:t>Evidence based strategies</a:t>
            </a:r>
          </a:p>
          <a:p>
            <a:endParaRPr lang="en-GB" dirty="0" smtClean="0"/>
          </a:p>
          <a:p>
            <a:r>
              <a:rPr lang="en-GB" dirty="0" smtClean="0"/>
              <a:t>10 minutes in length</a:t>
            </a:r>
          </a:p>
          <a:p>
            <a:r>
              <a:rPr lang="en-GB" dirty="0" smtClean="0"/>
              <a:t>Building excellent relationships that help to foster a love of reading</a:t>
            </a:r>
          </a:p>
          <a:p>
            <a:r>
              <a:rPr lang="en-GB" dirty="0" smtClean="0"/>
              <a:t>Listening without interruption – 8 second rule</a:t>
            </a:r>
          </a:p>
          <a:p>
            <a:r>
              <a:rPr lang="en-GB" dirty="0" smtClean="0"/>
              <a:t>Externalising the reading process</a:t>
            </a:r>
          </a:p>
          <a:p>
            <a:r>
              <a:rPr lang="en-GB" dirty="0" smtClean="0"/>
              <a:t>Meaningful analysis of reading behaviour processed through on going notes and running records </a:t>
            </a:r>
          </a:p>
          <a:p>
            <a:r>
              <a:rPr lang="en-GB" dirty="0" smtClean="0"/>
              <a:t>Goal setting; activating prior learning; using feedback formatively; modelling expression and fluency; self assessment; contextualised rehearsal and practise</a:t>
            </a:r>
          </a:p>
          <a:p>
            <a:pPr>
              <a:buNone/>
            </a:pP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Key outcomes</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Progress  Range: 1.25 – 3.5 years progress in reading age </a:t>
            </a:r>
          </a:p>
          <a:p>
            <a:r>
              <a:rPr lang="en-GB" dirty="0" smtClean="0"/>
              <a:t>Average of 2.6 years progress in &lt; 1 year</a:t>
            </a:r>
          </a:p>
          <a:p>
            <a:r>
              <a:rPr lang="en-GB" dirty="0" smtClean="0"/>
              <a:t>Children’s self perception: 10/12 + 2/12 -</a:t>
            </a:r>
          </a:p>
          <a:p>
            <a:r>
              <a:rPr lang="en-GB" dirty="0" smtClean="0"/>
              <a:t>Teachers’ perception: Positive shift</a:t>
            </a:r>
          </a:p>
          <a:p>
            <a:r>
              <a:rPr lang="en-GB" dirty="0" smtClean="0"/>
              <a:t>Teacher CPD: developing new habits</a:t>
            </a:r>
          </a:p>
          <a:p>
            <a:r>
              <a:rPr lang="en-GB" dirty="0" smtClean="0"/>
              <a:t>Empowered role of the TA</a:t>
            </a:r>
          </a:p>
          <a:p>
            <a:r>
              <a:rPr lang="en-GB" dirty="0" smtClean="0"/>
              <a:t>Framework for future research projects</a:t>
            </a:r>
          </a:p>
          <a:p>
            <a:r>
              <a:rPr lang="en-GB" dirty="0" smtClean="0"/>
              <a:t>Mindsets of teachers and pupils</a:t>
            </a:r>
          </a:p>
          <a:p>
            <a:r>
              <a:rPr lang="en-GB" dirty="0" smtClean="0"/>
              <a:t>Insight into the impact of EAL and family circumstances</a:t>
            </a:r>
          </a:p>
          <a:p>
            <a:r>
              <a:rPr lang="en-GB" dirty="0" smtClean="0"/>
              <a:t>Insight into parent and carer perceptions...</a:t>
            </a:r>
          </a:p>
          <a:p>
            <a:endParaRPr lang="en-GB" dirty="0" smtClean="0"/>
          </a:p>
          <a:p>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1:1 Parent focus group 3</a:t>
            </a:r>
            <a:r>
              <a:rPr lang="en-GB" baseline="30000" dirty="0" smtClean="0"/>
              <a:t>rd</a:t>
            </a:r>
            <a:r>
              <a:rPr lang="en-GB" dirty="0" smtClean="0"/>
              <a:t> July 2017</a:t>
            </a:r>
            <a:endParaRPr lang="en-GB" dirty="0"/>
          </a:p>
        </p:txBody>
      </p:sp>
      <p:sp>
        <p:nvSpPr>
          <p:cNvPr id="3" name="Content Placeholder 2"/>
          <p:cNvSpPr>
            <a:spLocks noGrp="1"/>
          </p:cNvSpPr>
          <p:nvPr>
            <p:ph idx="1"/>
          </p:nvPr>
        </p:nvSpPr>
        <p:spPr/>
        <p:txBody>
          <a:bodyPr>
            <a:normAutofit fontScale="62500" lnSpcReduction="20000"/>
          </a:bodyPr>
          <a:lstStyle/>
          <a:p>
            <a:pPr>
              <a:buNone/>
            </a:pPr>
            <a:r>
              <a:rPr lang="en-GB" b="1" u="sng" dirty="0" smtClean="0"/>
              <a:t>Key Findings</a:t>
            </a:r>
          </a:p>
          <a:p>
            <a:pPr>
              <a:buNone/>
            </a:pPr>
            <a:endParaRPr lang="en-GB" dirty="0" smtClean="0"/>
          </a:p>
          <a:p>
            <a:pPr lvl="0"/>
            <a:r>
              <a:rPr lang="en-GB" dirty="0" smtClean="0"/>
              <a:t>EAL important – especially if linked to parents’ confidence in reading and talking about books in English</a:t>
            </a:r>
          </a:p>
          <a:p>
            <a:pPr lvl="0"/>
            <a:r>
              <a:rPr lang="en-GB" dirty="0" smtClean="0"/>
              <a:t>Large families – time for reading competing with family logistics as well as sport and other interests seen as (more) important</a:t>
            </a:r>
          </a:p>
          <a:p>
            <a:pPr lvl="0"/>
            <a:r>
              <a:rPr lang="en-GB" dirty="0" smtClean="0"/>
              <a:t>Teacher engagement – fun, one to one support, ability to tap into (other) interest that could link to reading</a:t>
            </a:r>
          </a:p>
          <a:p>
            <a:pPr lvl="0"/>
            <a:r>
              <a:rPr lang="en-GB" dirty="0" smtClean="0"/>
              <a:t>Physical presence and availability of books – school library positive addition where books less available at home</a:t>
            </a:r>
          </a:p>
          <a:p>
            <a:pPr lvl="0"/>
            <a:r>
              <a:rPr lang="en-GB" dirty="0" smtClean="0"/>
              <a:t>Reading equated with (physical) books. No mention of reading other texts, </a:t>
            </a:r>
            <a:r>
              <a:rPr lang="en-GB" dirty="0" err="1" smtClean="0"/>
              <a:t>eg</a:t>
            </a:r>
            <a:r>
              <a:rPr lang="en-GB" dirty="0" smtClean="0"/>
              <a:t> magazines, user manuals, subtitles etc – nor when prompted</a:t>
            </a:r>
          </a:p>
          <a:p>
            <a:pPr lvl="0"/>
            <a:r>
              <a:rPr lang="en-GB" dirty="0" smtClean="0"/>
              <a:t>Talking about books at home and reading together appears important. Although barrier for EAL and large families</a:t>
            </a:r>
          </a:p>
          <a:p>
            <a:pPr lvl="0"/>
            <a:r>
              <a:rPr lang="en-GB" dirty="0" smtClean="0"/>
              <a:t>Reading improvement leading to writing improvement</a:t>
            </a:r>
          </a:p>
          <a:p>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Feeding forward to 2017-18</a:t>
            </a:r>
            <a:endParaRPr lang="en-GB" dirty="0"/>
          </a:p>
        </p:txBody>
      </p:sp>
      <p:sp>
        <p:nvSpPr>
          <p:cNvPr id="3" name="Content Placeholder 2"/>
          <p:cNvSpPr>
            <a:spLocks noGrp="1"/>
          </p:cNvSpPr>
          <p:nvPr>
            <p:ph idx="1"/>
          </p:nvPr>
        </p:nvSpPr>
        <p:spPr/>
        <p:txBody>
          <a:bodyPr>
            <a:normAutofit fontScale="70000" lnSpcReduction="20000"/>
          </a:bodyPr>
          <a:lstStyle/>
          <a:p>
            <a:endParaRPr lang="en-GB" dirty="0" smtClean="0"/>
          </a:p>
          <a:p>
            <a:r>
              <a:rPr lang="en-GB" dirty="0" smtClean="0"/>
              <a:t>Autumn 1 re - assessment of focus group</a:t>
            </a:r>
          </a:p>
          <a:p>
            <a:r>
              <a:rPr lang="en-GB" dirty="0" smtClean="0"/>
              <a:t>PM benchmarking will be used as out main tool to track children’s progress</a:t>
            </a:r>
          </a:p>
          <a:p>
            <a:r>
              <a:rPr lang="en-GB" dirty="0" smtClean="0"/>
              <a:t>Further CPD to be given to teachers  (delivery and assessment)</a:t>
            </a:r>
          </a:p>
          <a:p>
            <a:r>
              <a:rPr lang="en-GB" dirty="0" smtClean="0"/>
              <a:t>How can we further develop the role of TA reading experts in supporting teachers/ giving formative feedback?</a:t>
            </a:r>
          </a:p>
          <a:p>
            <a:r>
              <a:rPr lang="en-GB" dirty="0" smtClean="0"/>
              <a:t>All reading schemes with differing colour bands will be brought into line with other</a:t>
            </a:r>
          </a:p>
          <a:p>
            <a:r>
              <a:rPr lang="en-GB" dirty="0" smtClean="0"/>
              <a:t>How can this 1:1 model be used effectively alongside our new comprehension reading model?</a:t>
            </a:r>
          </a:p>
          <a:p>
            <a:r>
              <a:rPr lang="en-GB" dirty="0" smtClean="0"/>
              <a:t>Supporting children with EAL and large families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Leadership development in project management </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Identifying the problem and setting milestones</a:t>
            </a:r>
          </a:p>
          <a:p>
            <a:r>
              <a:rPr lang="en-GB" dirty="0" smtClean="0"/>
              <a:t>Filtering research and using ‘what works already’</a:t>
            </a:r>
          </a:p>
          <a:p>
            <a:r>
              <a:rPr lang="en-GB" dirty="0" smtClean="0"/>
              <a:t>Measurable impact </a:t>
            </a:r>
          </a:p>
          <a:p>
            <a:r>
              <a:rPr lang="en-GB" dirty="0" smtClean="0"/>
              <a:t>External challenge</a:t>
            </a:r>
          </a:p>
          <a:p>
            <a:r>
              <a:rPr lang="en-GB" dirty="0" smtClean="0"/>
              <a:t>Parallel data methods of assessment</a:t>
            </a:r>
          </a:p>
          <a:p>
            <a:r>
              <a:rPr lang="en-GB" dirty="0" smtClean="0"/>
              <a:t>‘Selling’ the change </a:t>
            </a:r>
          </a:p>
          <a:p>
            <a:r>
              <a:rPr lang="en-GB" dirty="0" smtClean="0"/>
              <a:t>Accountability, rigour and consistency </a:t>
            </a:r>
          </a:p>
          <a:p>
            <a:r>
              <a:rPr lang="en-GB" dirty="0" smtClean="0"/>
              <a:t>Working alongside and learning from a statistician</a:t>
            </a:r>
          </a:p>
          <a:p>
            <a:r>
              <a:rPr lang="en-GB" dirty="0" smtClean="0"/>
              <a:t>Importance of a control group</a:t>
            </a:r>
          </a:p>
          <a:p>
            <a:r>
              <a:rPr lang="en-GB" dirty="0" smtClean="0"/>
              <a:t>360 degree evidence base: quantitative and qualitative – all stakeholders involved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The problem to address</a:t>
            </a:r>
            <a:endParaRPr lang="en-GB" b="1" dirty="0"/>
          </a:p>
        </p:txBody>
      </p:sp>
      <p:sp>
        <p:nvSpPr>
          <p:cNvPr id="3" name="Content Placeholder 2"/>
          <p:cNvSpPr>
            <a:spLocks noGrp="1"/>
          </p:cNvSpPr>
          <p:nvPr>
            <p:ph idx="1"/>
          </p:nvPr>
        </p:nvSpPr>
        <p:spPr/>
        <p:txBody>
          <a:bodyPr>
            <a:normAutofit/>
          </a:bodyPr>
          <a:lstStyle/>
          <a:p>
            <a:pPr>
              <a:buNone/>
            </a:pPr>
            <a:r>
              <a:rPr lang="en-GB" dirty="0" smtClean="0"/>
              <a:t>	</a:t>
            </a:r>
            <a:r>
              <a:rPr lang="en-GB" sz="6000" dirty="0" smtClean="0"/>
              <a:t>Why were a number of children </a:t>
            </a:r>
            <a:r>
              <a:rPr lang="en-GB" sz="6000" dirty="0" smtClean="0"/>
              <a:t>entering </a:t>
            </a:r>
            <a:r>
              <a:rPr lang="en-GB" sz="6000" dirty="0" smtClean="0"/>
              <a:t>Year 5 lacking the skills to read fluently?</a:t>
            </a:r>
            <a:endParaRPr lang="en-GB" dirty="0" smtClean="0"/>
          </a:p>
          <a:p>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Intended outcome</a:t>
            </a:r>
            <a:endParaRPr lang="en-GB" b="1" dirty="0"/>
          </a:p>
        </p:txBody>
      </p:sp>
      <p:sp>
        <p:nvSpPr>
          <p:cNvPr id="3" name="Content Placeholder 2"/>
          <p:cNvSpPr>
            <a:spLocks noGrp="1"/>
          </p:cNvSpPr>
          <p:nvPr>
            <p:ph idx="1"/>
          </p:nvPr>
        </p:nvSpPr>
        <p:spPr/>
        <p:txBody>
          <a:bodyPr/>
          <a:lstStyle/>
          <a:p>
            <a:r>
              <a:rPr lang="en-GB" dirty="0" smtClean="0"/>
              <a:t>Wider goal: Every child to be able to read age appropriate texts by the end of Year 4</a:t>
            </a:r>
          </a:p>
          <a:p>
            <a:pPr>
              <a:buNone/>
            </a:pPr>
            <a:endParaRPr lang="en-GB" dirty="0" smtClean="0"/>
          </a:p>
          <a:p>
            <a:r>
              <a:rPr lang="en-GB" dirty="0" smtClean="0"/>
              <a:t>Project goal: All vulnerable readers (non SEN) to become fluent readers by June 2017</a:t>
            </a:r>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t>Background to the project</a:t>
            </a:r>
            <a:endParaRPr lang="en-GB" b="1" dirty="0"/>
          </a:p>
        </p:txBody>
      </p:sp>
      <p:sp>
        <p:nvSpPr>
          <p:cNvPr id="3" name="Content Placeholder 2"/>
          <p:cNvSpPr>
            <a:spLocks noGrp="1"/>
          </p:cNvSpPr>
          <p:nvPr>
            <p:ph idx="1"/>
          </p:nvPr>
        </p:nvSpPr>
        <p:spPr/>
        <p:txBody>
          <a:bodyPr>
            <a:normAutofit fontScale="92500" lnSpcReduction="10000"/>
          </a:bodyPr>
          <a:lstStyle/>
          <a:p>
            <a:r>
              <a:rPr lang="en-GB" dirty="0" smtClean="0"/>
              <a:t>Identified the problem to solve with precision</a:t>
            </a:r>
          </a:p>
          <a:p>
            <a:r>
              <a:rPr lang="en-GB" dirty="0" smtClean="0"/>
              <a:t>Research undertaken:</a:t>
            </a:r>
          </a:p>
          <a:p>
            <a:pPr lvl="0">
              <a:buFont typeface="Wingdings" pitchFamily="2" charset="2"/>
              <a:buChar char="ü"/>
            </a:pPr>
            <a:r>
              <a:rPr lang="en-GB" dirty="0" err="1"/>
              <a:t>Chall’s</a:t>
            </a:r>
            <a:r>
              <a:rPr lang="en-GB" dirty="0"/>
              <a:t> Stages of Reading Development – Jeanne </a:t>
            </a:r>
            <a:r>
              <a:rPr lang="en-GB" dirty="0" err="1"/>
              <a:t>S.Chall,</a:t>
            </a:r>
            <a:r>
              <a:rPr lang="en-GB" i="1" dirty="0" err="1"/>
              <a:t>Stages</a:t>
            </a:r>
            <a:r>
              <a:rPr lang="en-GB" i="1" dirty="0"/>
              <a:t> of Reading </a:t>
            </a:r>
            <a:r>
              <a:rPr lang="en-GB" i="1" dirty="0" smtClean="0"/>
              <a:t>Development</a:t>
            </a:r>
            <a:r>
              <a:rPr lang="en-GB" dirty="0" smtClean="0"/>
              <a:t>, 1983.</a:t>
            </a:r>
          </a:p>
          <a:p>
            <a:pPr lvl="0">
              <a:buNone/>
            </a:pPr>
            <a:r>
              <a:rPr lang="en-GB" dirty="0" smtClean="0"/>
              <a:t>(Stage 2: Confirmation Fluency)</a:t>
            </a:r>
            <a:endParaRPr lang="en-GB" dirty="0"/>
          </a:p>
          <a:p>
            <a:pPr lvl="0">
              <a:buFont typeface="Wingdings" pitchFamily="2" charset="2"/>
              <a:buChar char="ü"/>
            </a:pPr>
            <a:r>
              <a:rPr lang="en-GB" dirty="0"/>
              <a:t>The Simple View of Reading - Independent review of the teaching of </a:t>
            </a:r>
            <a:r>
              <a:rPr lang="en-GB" dirty="0" smtClean="0"/>
              <a:t>early reading </a:t>
            </a:r>
            <a:r>
              <a:rPr lang="en-GB" dirty="0"/>
              <a:t>(the Rose Report) published in March 2006</a:t>
            </a:r>
            <a:r>
              <a:rPr lang="en-GB" dirty="0" smtClean="0"/>
              <a:t>.)</a:t>
            </a:r>
          </a:p>
          <a:p>
            <a:pPr lvl="0">
              <a:buFont typeface="Wingdings" pitchFamily="2" charset="2"/>
              <a:buChar char="ü"/>
            </a:pPr>
            <a:r>
              <a:rPr lang="en-GB" dirty="0" smtClean="0"/>
              <a:t>In school best practice (reading practitioners)</a:t>
            </a:r>
            <a:endParaRPr lang="en-GB" dirty="0"/>
          </a:p>
          <a:p>
            <a:pPr>
              <a:buNone/>
            </a:pPr>
            <a:endParaRPr lang="en-GB" dirty="0" smtClean="0"/>
          </a:p>
          <a:p>
            <a:endParaRPr lang="en-GB" dirty="0" smtClean="0"/>
          </a:p>
          <a:p>
            <a:endParaRPr lang="en-GB"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2348880"/>
            <a:ext cx="8356238" cy="2952328"/>
          </a:xfrm>
        </p:spPr>
        <p:txBody>
          <a:bodyPr>
            <a:normAutofit fontScale="90000"/>
          </a:bodyPr>
          <a:lstStyle/>
          <a:p>
            <a:r>
              <a:rPr lang="en-GB" dirty="0">
                <a:solidFill>
                  <a:schemeClr val="tx1"/>
                </a:solidFill>
              </a:rPr>
              <a:t>What impact will CPD dedicated to developing evidence based reading strategies have on the </a:t>
            </a:r>
            <a:r>
              <a:rPr lang="en-GB" dirty="0" smtClean="0">
                <a:solidFill>
                  <a:schemeClr val="tx1"/>
                </a:solidFill>
              </a:rPr>
              <a:t>reading fluency of </a:t>
            </a:r>
            <a:r>
              <a:rPr lang="en-GB" dirty="0">
                <a:solidFill>
                  <a:schemeClr val="tx1"/>
                </a:solidFill>
              </a:rPr>
              <a:t>vulnerable readers? </a:t>
            </a:r>
            <a:br>
              <a:rPr lang="en-GB" dirty="0">
                <a:solidFill>
                  <a:schemeClr val="tx1"/>
                </a:solidFill>
              </a:rPr>
            </a:br>
            <a:endParaRPr lang="en-GB" dirty="0">
              <a:solidFill>
                <a:schemeClr val="tx1"/>
              </a:solidFill>
            </a:endParaRPr>
          </a:p>
        </p:txBody>
      </p:sp>
      <p:sp>
        <p:nvSpPr>
          <p:cNvPr id="6" name="TextBox 5"/>
          <p:cNvSpPr txBox="1"/>
          <p:nvPr/>
        </p:nvSpPr>
        <p:spPr>
          <a:xfrm>
            <a:off x="2627784" y="620688"/>
            <a:ext cx="4153060" cy="769441"/>
          </a:xfrm>
          <a:prstGeom prst="rect">
            <a:avLst/>
          </a:prstGeom>
          <a:noFill/>
        </p:spPr>
        <p:txBody>
          <a:bodyPr wrap="none" rtlCol="0">
            <a:spAutoFit/>
          </a:bodyPr>
          <a:lstStyle/>
          <a:p>
            <a:r>
              <a:rPr lang="en-GB" sz="4400" b="1" dirty="0" smtClean="0"/>
              <a:t>Enquiry question</a:t>
            </a:r>
            <a:endParaRPr lang="en-GB" sz="4400"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Our definition of reading fluency</a:t>
            </a:r>
            <a:endParaRPr lang="en-GB" b="1" dirty="0"/>
          </a:p>
        </p:txBody>
      </p:sp>
      <p:sp>
        <p:nvSpPr>
          <p:cNvPr id="3" name="Content Placeholder 2"/>
          <p:cNvSpPr>
            <a:spLocks noGrp="1"/>
          </p:cNvSpPr>
          <p:nvPr>
            <p:ph idx="1"/>
          </p:nvPr>
        </p:nvSpPr>
        <p:spPr/>
        <p:txBody>
          <a:bodyPr/>
          <a:lstStyle/>
          <a:p>
            <a:pPr>
              <a:buNone/>
            </a:pPr>
            <a:r>
              <a:rPr lang="en-GB" dirty="0" smtClean="0"/>
              <a:t>	</a:t>
            </a:r>
            <a:r>
              <a:rPr lang="en-GB" sz="4400" dirty="0" smtClean="0"/>
              <a:t>‘The ability to read text quickly, accurately, and with proper expression which leads to freedom from word identification problems that might hinder comprehension.' </a:t>
            </a:r>
            <a:endParaRPr lang="en-GB" dirty="0" smtClean="0"/>
          </a:p>
          <a:p>
            <a:endParaRPr lang="en-GB"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71400"/>
            <a:ext cx="8229600" cy="1143000"/>
          </a:xfrm>
        </p:spPr>
        <p:txBody>
          <a:bodyPr/>
          <a:lstStyle/>
          <a:p>
            <a:r>
              <a:rPr lang="en-GB" dirty="0" smtClean="0"/>
              <a:t>2016-17 Strategy</a:t>
            </a:r>
            <a:endParaRPr lang="en-GB" dirty="0"/>
          </a:p>
        </p:txBody>
      </p:sp>
      <p:sp>
        <p:nvSpPr>
          <p:cNvPr id="3" name="Content Placeholder 2"/>
          <p:cNvSpPr>
            <a:spLocks noGrp="1"/>
          </p:cNvSpPr>
          <p:nvPr>
            <p:ph idx="1"/>
          </p:nvPr>
        </p:nvSpPr>
        <p:spPr>
          <a:xfrm>
            <a:off x="179512" y="692696"/>
            <a:ext cx="8964488" cy="5949280"/>
          </a:xfrm>
        </p:spPr>
        <p:txBody>
          <a:bodyPr>
            <a:noAutofit/>
          </a:bodyPr>
          <a:lstStyle/>
          <a:p>
            <a:pPr lvl="0"/>
            <a:r>
              <a:rPr lang="en-GB" sz="1600" dirty="0" smtClean="0"/>
              <a:t> Initial collaboration </a:t>
            </a:r>
            <a:r>
              <a:rPr lang="en-GB" sz="1600" dirty="0"/>
              <a:t>with </a:t>
            </a:r>
            <a:r>
              <a:rPr lang="en-GB" sz="1600" dirty="0" smtClean="0"/>
              <a:t>Inclusion team and SLT using research to </a:t>
            </a:r>
            <a:r>
              <a:rPr lang="en-GB" sz="1600" dirty="0"/>
              <a:t>create the best practice model</a:t>
            </a:r>
          </a:p>
          <a:p>
            <a:pPr lvl="0"/>
            <a:r>
              <a:rPr lang="en-GB" sz="1600" dirty="0" smtClean="0"/>
              <a:t>Reading model </a:t>
            </a:r>
            <a:r>
              <a:rPr lang="en-GB" sz="1600" dirty="0"/>
              <a:t>created alongside </a:t>
            </a:r>
            <a:r>
              <a:rPr lang="en-GB" sz="1600" dirty="0" smtClean="0"/>
              <a:t>a parallel reading </a:t>
            </a:r>
            <a:r>
              <a:rPr lang="en-GB" sz="1600" dirty="0"/>
              <a:t>comprehension project in Y5/6</a:t>
            </a:r>
          </a:p>
          <a:p>
            <a:pPr lvl="0"/>
            <a:r>
              <a:rPr lang="en-GB" sz="1600" dirty="0" smtClean="0"/>
              <a:t>CPD inset  </a:t>
            </a:r>
            <a:r>
              <a:rPr lang="en-GB" sz="1600" dirty="0"/>
              <a:t>given to staff </a:t>
            </a:r>
            <a:endParaRPr lang="en-GB" sz="1600" dirty="0" smtClean="0"/>
          </a:p>
          <a:p>
            <a:pPr lvl="0"/>
            <a:r>
              <a:rPr lang="en-GB" sz="1600" dirty="0" smtClean="0"/>
              <a:t>Quantitative and qualitative surveys conducted by teachers and pupils</a:t>
            </a:r>
          </a:p>
          <a:p>
            <a:pPr lvl="0"/>
            <a:r>
              <a:rPr lang="en-GB" sz="1600" dirty="0" smtClean="0"/>
              <a:t>GL assessments and PM benchmarking of focus group and control group in years 3 and 4</a:t>
            </a:r>
          </a:p>
          <a:p>
            <a:pPr lvl="0"/>
            <a:endParaRPr lang="en-GB" sz="1600" dirty="0" smtClean="0"/>
          </a:p>
          <a:p>
            <a:pPr lvl="0"/>
            <a:r>
              <a:rPr lang="en-GB" sz="1600" dirty="0" smtClean="0"/>
              <a:t>1:1 reading sessions begin 4-5 times a week for two children in each year 3/4 class</a:t>
            </a:r>
            <a:endParaRPr lang="en-GB" sz="1600" dirty="0"/>
          </a:p>
          <a:p>
            <a:pPr lvl="0"/>
            <a:r>
              <a:rPr lang="en-GB" sz="1600" dirty="0"/>
              <a:t>Monitoring, observations by Teaching Assistants, feeding forward best </a:t>
            </a:r>
            <a:r>
              <a:rPr lang="en-GB" sz="1600" dirty="0" smtClean="0"/>
              <a:t>practice</a:t>
            </a:r>
          </a:p>
          <a:p>
            <a:pPr lvl="0"/>
            <a:r>
              <a:rPr lang="en-GB" sz="1600" dirty="0" smtClean="0"/>
              <a:t>Role of Lead Practitioner</a:t>
            </a:r>
          </a:p>
          <a:p>
            <a:pPr lvl="0">
              <a:buNone/>
            </a:pPr>
            <a:endParaRPr lang="en-GB" sz="1600" dirty="0"/>
          </a:p>
          <a:p>
            <a:pPr lvl="0"/>
            <a:r>
              <a:rPr lang="en-GB" sz="1600" dirty="0"/>
              <a:t>3 x Reading fluency workshops aimed at targeted </a:t>
            </a:r>
            <a:r>
              <a:rPr lang="en-GB" sz="1600" dirty="0" smtClean="0"/>
              <a:t>children’s families – 1:1 strategies </a:t>
            </a:r>
            <a:endParaRPr lang="en-GB" sz="1600" dirty="0"/>
          </a:p>
          <a:p>
            <a:pPr lvl="0"/>
            <a:r>
              <a:rPr lang="en-GB" sz="1600" dirty="0"/>
              <a:t>Meeting with Adrian </a:t>
            </a:r>
            <a:r>
              <a:rPr lang="en-GB" sz="1600" dirty="0" smtClean="0"/>
              <a:t>Francis to provide support and challenge </a:t>
            </a:r>
          </a:p>
          <a:p>
            <a:pPr lvl="0"/>
            <a:endParaRPr lang="en-GB" sz="1600" dirty="0"/>
          </a:p>
          <a:p>
            <a:pPr lvl="0"/>
            <a:r>
              <a:rPr lang="en-GB" sz="1600" dirty="0" smtClean="0"/>
              <a:t>Final </a:t>
            </a:r>
            <a:r>
              <a:rPr lang="en-GB" sz="1600" dirty="0"/>
              <a:t>GL </a:t>
            </a:r>
            <a:r>
              <a:rPr lang="en-GB" sz="1600" dirty="0" smtClean="0"/>
              <a:t>Assessment and PM benchmarking milestone</a:t>
            </a:r>
          </a:p>
          <a:p>
            <a:r>
              <a:rPr lang="en-GB" sz="1600" dirty="0" smtClean="0"/>
              <a:t>Post project: Quantitative and qualitative surveys for teachers and pupils</a:t>
            </a:r>
          </a:p>
          <a:p>
            <a:endParaRPr lang="en-GB" sz="1600" dirty="0"/>
          </a:p>
          <a:p>
            <a:pPr lvl="0"/>
            <a:r>
              <a:rPr lang="en-GB" sz="1600" dirty="0"/>
              <a:t>Analysis of </a:t>
            </a:r>
            <a:r>
              <a:rPr lang="en-GB" sz="1600" dirty="0" smtClean="0"/>
              <a:t>PM and GL assessment data plus post project quantitative and qualitative surveys </a:t>
            </a:r>
            <a:endParaRPr lang="en-GB" sz="1600" dirty="0"/>
          </a:p>
          <a:p>
            <a:pPr lvl="0"/>
            <a:r>
              <a:rPr lang="en-GB" sz="1600" dirty="0" smtClean="0"/>
              <a:t>Parent reading focus </a:t>
            </a:r>
            <a:r>
              <a:rPr lang="en-GB" sz="1600" dirty="0"/>
              <a:t>group </a:t>
            </a:r>
            <a:r>
              <a:rPr lang="en-GB" sz="1600" dirty="0" smtClean="0"/>
              <a:t>to investigate reading – providing the parental perspective </a:t>
            </a:r>
            <a:endParaRPr lang="en-GB" sz="1600" dirty="0"/>
          </a:p>
          <a:p>
            <a:pPr lvl="0"/>
            <a:r>
              <a:rPr lang="en-GB" sz="1600" dirty="0" smtClean="0"/>
              <a:t>Evaluating the project </a:t>
            </a:r>
            <a:r>
              <a:rPr lang="en-GB" sz="1600" dirty="0"/>
              <a:t>Impact - What difference has the project made? How do we know?</a:t>
            </a:r>
          </a:p>
          <a:p>
            <a:pPr lvl="0"/>
            <a:r>
              <a:rPr lang="en-GB" sz="1600" dirty="0"/>
              <a:t>Feeding forward to 2017-18</a:t>
            </a:r>
          </a:p>
          <a:p>
            <a:pPr lvl="0"/>
            <a:r>
              <a:rPr lang="en-GB" sz="1600" dirty="0"/>
              <a:t>Publish findings</a:t>
            </a:r>
          </a:p>
          <a:p>
            <a:endParaRPr lang="en-GB" sz="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How will we measure the impact of the project?</a:t>
            </a:r>
            <a:endParaRPr lang="en-GB" dirty="0"/>
          </a:p>
        </p:txBody>
      </p:sp>
      <p:sp>
        <p:nvSpPr>
          <p:cNvPr id="3" name="Content Placeholder 2"/>
          <p:cNvSpPr>
            <a:spLocks noGrp="1"/>
          </p:cNvSpPr>
          <p:nvPr>
            <p:ph idx="1"/>
          </p:nvPr>
        </p:nvSpPr>
        <p:spPr/>
        <p:txBody>
          <a:bodyPr>
            <a:normAutofit fontScale="70000" lnSpcReduction="20000"/>
          </a:bodyPr>
          <a:lstStyle/>
          <a:p>
            <a:pPr>
              <a:buNone/>
            </a:pPr>
            <a:endParaRPr lang="en-GB" dirty="0"/>
          </a:p>
          <a:p>
            <a:pPr>
              <a:buNone/>
            </a:pPr>
            <a:r>
              <a:rPr lang="en-GB" u="sng" dirty="0"/>
              <a:t>Quantitative measures: </a:t>
            </a:r>
            <a:endParaRPr lang="en-GB" dirty="0"/>
          </a:p>
          <a:p>
            <a:pPr lvl="0"/>
            <a:r>
              <a:rPr lang="en-GB" dirty="0"/>
              <a:t>GL Assessment standardized tests in November and April</a:t>
            </a:r>
          </a:p>
          <a:p>
            <a:pPr lvl="0"/>
            <a:r>
              <a:rPr lang="en-GB" dirty="0"/>
              <a:t>PM benchmarking to ascertain book band level and to assess progress</a:t>
            </a:r>
          </a:p>
          <a:p>
            <a:pPr lvl="0"/>
            <a:r>
              <a:rPr lang="en-GB" dirty="0"/>
              <a:t>Pupil surveys </a:t>
            </a:r>
          </a:p>
          <a:p>
            <a:endParaRPr lang="en-GB" dirty="0"/>
          </a:p>
          <a:p>
            <a:pPr>
              <a:buNone/>
            </a:pPr>
            <a:r>
              <a:rPr lang="en-GB" u="sng" dirty="0"/>
              <a:t>Qualitative measures: </a:t>
            </a:r>
            <a:endParaRPr lang="en-GB" dirty="0"/>
          </a:p>
          <a:p>
            <a:pPr lvl="0"/>
            <a:r>
              <a:rPr lang="en-GB" dirty="0"/>
              <a:t>Demographic data giving the contextualised background of the case study children</a:t>
            </a:r>
          </a:p>
          <a:p>
            <a:pPr lvl="0"/>
            <a:r>
              <a:rPr lang="en-GB" dirty="0"/>
              <a:t>Teacher written pen portraits of the readers (baseline and end-point)</a:t>
            </a:r>
          </a:p>
          <a:p>
            <a:pPr lvl="0"/>
            <a:r>
              <a:rPr lang="en-GB" dirty="0"/>
              <a:t>Pupil </a:t>
            </a:r>
            <a:r>
              <a:rPr lang="en-GB" dirty="0" smtClean="0"/>
              <a:t>self assessment surveys (baseline and end-point)</a:t>
            </a:r>
            <a:endParaRPr lang="en-GB" dirty="0"/>
          </a:p>
          <a:p>
            <a:pPr lvl="0"/>
            <a:r>
              <a:rPr lang="en-GB" dirty="0" smtClean="0"/>
              <a:t>Parent focus group interviews</a:t>
            </a:r>
            <a:endParaRPr lang="en-GB" dirty="0"/>
          </a:p>
          <a:p>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Limitations of the study</a:t>
            </a:r>
            <a:endParaRPr lang="en-GB" b="1" dirty="0"/>
          </a:p>
        </p:txBody>
      </p:sp>
      <p:sp>
        <p:nvSpPr>
          <p:cNvPr id="3" name="Content Placeholder 2"/>
          <p:cNvSpPr>
            <a:spLocks noGrp="1"/>
          </p:cNvSpPr>
          <p:nvPr>
            <p:ph idx="1"/>
          </p:nvPr>
        </p:nvSpPr>
        <p:spPr/>
        <p:txBody>
          <a:bodyPr/>
          <a:lstStyle/>
          <a:p>
            <a:pPr>
              <a:buNone/>
            </a:pPr>
            <a:r>
              <a:rPr lang="en-GB" dirty="0" smtClean="0"/>
              <a:t>	Assessing the precise impact of the project was always going to be limited due to the number of external factors that could influence the development of children’s fluency ability, most notably the impact of additional whole class reading strategies and interventions at school and support from home.</a:t>
            </a:r>
            <a:endParaRPr lang="en-GB"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156</TotalTime>
  <Words>871</Words>
  <Application>Microsoft Office PowerPoint</Application>
  <PresentationFormat>On-screen Show (4:3)</PresentationFormat>
  <Paragraphs>111</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Wingdings</vt:lpstr>
      <vt:lpstr>Office Theme</vt:lpstr>
      <vt:lpstr>Fluency in Reading Project  2016-17  Hunter’s Bar Junior School  Alex Beauchamp</vt:lpstr>
      <vt:lpstr>The problem to address</vt:lpstr>
      <vt:lpstr>Intended outcome</vt:lpstr>
      <vt:lpstr>Background to the project</vt:lpstr>
      <vt:lpstr>What impact will CPD dedicated to developing evidence based reading strategies have on the reading fluency of vulnerable readers?  </vt:lpstr>
      <vt:lpstr>Our definition of reading fluency</vt:lpstr>
      <vt:lpstr>2016-17 Strategy</vt:lpstr>
      <vt:lpstr>How will we measure the impact of the project?</vt:lpstr>
      <vt:lpstr>Limitations of the study</vt:lpstr>
      <vt:lpstr>Limitations and considerations</vt:lpstr>
      <vt:lpstr>The 1:1 reading model</vt:lpstr>
      <vt:lpstr>Key outcomes</vt:lpstr>
      <vt:lpstr>1:1 Parent focus group 3rd July 2017</vt:lpstr>
      <vt:lpstr>Feeding forward to 2017-18</vt:lpstr>
      <vt:lpstr>Leadership development in project management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HBJS Fluency in Reading project  2016-17</dc:title>
  <dc:creator>Alex</dc:creator>
  <cp:lastModifiedBy>A Beauchamp</cp:lastModifiedBy>
  <cp:revision>33</cp:revision>
  <cp:lastPrinted>2017-07-17T07:53:05Z</cp:lastPrinted>
  <dcterms:created xsi:type="dcterms:W3CDTF">2017-07-16T07:13:35Z</dcterms:created>
  <dcterms:modified xsi:type="dcterms:W3CDTF">2018-02-13T09:37:47Z</dcterms:modified>
</cp:coreProperties>
</file>