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3" r:id="rId9"/>
    <p:sldId id="311" r:id="rId10"/>
    <p:sldId id="312" r:id="rId11"/>
    <p:sldId id="315" r:id="rId12"/>
    <p:sldId id="307" r:id="rId13"/>
    <p:sldId id="320" r:id="rId14"/>
    <p:sldId id="288" r:id="rId15"/>
    <p:sldId id="326" r:id="rId16"/>
    <p:sldId id="325" r:id="rId17"/>
    <p:sldId id="284" r:id="rId18"/>
    <p:sldId id="321" r:id="rId19"/>
    <p:sldId id="322" r:id="rId20"/>
    <p:sldId id="303" r:id="rId21"/>
    <p:sldId id="323" r:id="rId22"/>
    <p:sldId id="324" r:id="rId23"/>
    <p:sldId id="293" r:id="rId24"/>
    <p:sldId id="306" r:id="rId25"/>
    <p:sldId id="280" r:id="rId26"/>
    <p:sldId id="327" r:id="rId27"/>
    <p:sldId id="328" r:id="rId28"/>
    <p:sldId id="278" r:id="rId29"/>
    <p:sldId id="329" r:id="rId30"/>
    <p:sldId id="330" r:id="rId31"/>
    <p:sldId id="289" r:id="rId32"/>
    <p:sldId id="264" r:id="rId33"/>
    <p:sldId id="305" r:id="rId34"/>
    <p:sldId id="271" r:id="rId35"/>
    <p:sldId id="331" r:id="rId36"/>
    <p:sldId id="270" r:id="rId37"/>
    <p:sldId id="332" r:id="rId38"/>
    <p:sldId id="334" r:id="rId39"/>
    <p:sldId id="333" r:id="rId40"/>
    <p:sldId id="31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F6AEAB-E895-492C-8AFD-75694E6A7334}" type="datetimeFigureOut">
              <a:rPr lang="en-GB" smtClean="0"/>
              <a:t>20/03/2019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E281AE6-65CF-40D6-84D1-ACDDBCBF2DAC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8000" dirty="0" smtClean="0"/>
              <a:t>Castleton</a:t>
            </a:r>
            <a:endParaRPr lang="en-GB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4000" dirty="0" smtClean="0"/>
              <a:t>Year 4 residential</a:t>
            </a:r>
          </a:p>
          <a:p>
            <a:r>
              <a:rPr lang="en-GB" sz="4000" dirty="0" smtClean="0"/>
              <a:t>Tuesday 16</a:t>
            </a:r>
            <a:r>
              <a:rPr lang="en-GB" sz="4000" baseline="30000" dirty="0" smtClean="0"/>
              <a:t>th</a:t>
            </a:r>
            <a:r>
              <a:rPr lang="en-GB" sz="4000" dirty="0" smtClean="0"/>
              <a:t> -April 18</a:t>
            </a:r>
            <a:r>
              <a:rPr lang="en-GB" sz="4000" baseline="30000" dirty="0" smtClean="0"/>
              <a:t>th</a:t>
            </a:r>
            <a:r>
              <a:rPr lang="en-GB" sz="4000" dirty="0" smtClean="0"/>
              <a:t>  April 2019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3214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Health and safety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Complying with Sheffield Authority guidelines there will be a minimum ratio of 1 adult to every 10 children, YHA staff are additional to this</a:t>
            </a:r>
          </a:p>
          <a:p>
            <a:r>
              <a:rPr lang="en-GB" dirty="0" smtClean="0"/>
              <a:t>There are members of the YHA staff present 24 hours per day manning the main reception desk</a:t>
            </a:r>
          </a:p>
          <a:p>
            <a:r>
              <a:rPr lang="en-GB" dirty="0" smtClean="0"/>
              <a:t>The building site security operates via secure key cards</a:t>
            </a:r>
          </a:p>
          <a:p>
            <a:r>
              <a:rPr lang="en-GB" dirty="0" smtClean="0"/>
              <a:t>Losehill Hall meets all the current health and safety regulations</a:t>
            </a:r>
          </a:p>
          <a:p>
            <a:r>
              <a:rPr lang="en-GB" dirty="0" smtClean="0"/>
              <a:t>YHA staff are trained to run the specific activities and are all CRB checked and first aid trained</a:t>
            </a:r>
          </a:p>
          <a:p>
            <a:r>
              <a:rPr lang="en-GB" dirty="0" smtClean="0"/>
              <a:t>Children will always be accompanied by at least one member of school staff at all times</a:t>
            </a:r>
          </a:p>
          <a:p>
            <a:r>
              <a:rPr lang="en-GB" dirty="0" smtClean="0"/>
              <a:t>We do all of the activities on site apart from the history walk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2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Organisation 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We do not allow mobile phones to be taken. In case of emergencies you are provided with contact numbers prior to the visit</a:t>
            </a:r>
          </a:p>
          <a:p>
            <a:r>
              <a:rPr lang="en-GB" dirty="0" smtClean="0"/>
              <a:t>Children sleep in same sex rooms of between 2 and 8. Teacher rooms are interspaced between the children’s rooms and are labelled on the door. Children are made aware of the nearest teacher room to their own.</a:t>
            </a:r>
          </a:p>
          <a:p>
            <a:r>
              <a:rPr lang="en-GB" dirty="0" smtClean="0"/>
              <a:t>Children get to choose who they want to share with, we try our best to accommodate all requests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Archery</a:t>
            </a:r>
          </a:p>
          <a:p>
            <a:r>
              <a:rPr lang="en-GB" dirty="0" smtClean="0"/>
              <a:t>Fossil casting</a:t>
            </a:r>
          </a:p>
          <a:p>
            <a:r>
              <a:rPr lang="en-GB" dirty="0" smtClean="0"/>
              <a:t>Candle making</a:t>
            </a:r>
          </a:p>
          <a:p>
            <a:r>
              <a:rPr lang="en-GB" dirty="0" smtClean="0"/>
              <a:t>Archaeological dig</a:t>
            </a:r>
          </a:p>
          <a:p>
            <a:r>
              <a:rPr lang="en-GB" dirty="0" smtClean="0"/>
              <a:t>Roman soldier training</a:t>
            </a:r>
          </a:p>
          <a:p>
            <a:r>
              <a:rPr lang="en-GB" dirty="0" smtClean="0"/>
              <a:t>History walk</a:t>
            </a:r>
          </a:p>
          <a:p>
            <a:r>
              <a:rPr lang="en-GB" dirty="0" smtClean="0"/>
              <a:t>Problem solving/ team building</a:t>
            </a:r>
          </a:p>
          <a:p>
            <a:r>
              <a:rPr lang="en-GB" dirty="0" smtClean="0"/>
              <a:t>Building a Roman siege engine</a:t>
            </a:r>
          </a:p>
          <a:p>
            <a:r>
              <a:rPr lang="en-GB" dirty="0" smtClean="0"/>
              <a:t>Hands on history</a:t>
            </a:r>
          </a:p>
          <a:p>
            <a:r>
              <a:rPr lang="en-GB" dirty="0" smtClean="0"/>
              <a:t>In the roundhouse</a:t>
            </a:r>
          </a:p>
          <a:p>
            <a:r>
              <a:rPr lang="en-GB" dirty="0" smtClean="0"/>
              <a:t>Karaoke</a:t>
            </a:r>
          </a:p>
          <a:p>
            <a:r>
              <a:rPr lang="en-GB" dirty="0" smtClean="0"/>
              <a:t>Egg rocket challenge</a:t>
            </a:r>
          </a:p>
          <a:p>
            <a:r>
              <a:rPr lang="en-GB" dirty="0" smtClean="0"/>
              <a:t>Mr </a:t>
            </a:r>
            <a:r>
              <a:rPr lang="en-GB" dirty="0" err="1" smtClean="0"/>
              <a:t>Handleys</a:t>
            </a:r>
            <a:r>
              <a:rPr lang="en-GB" dirty="0" smtClean="0"/>
              <a:t> bedtime story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38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StaffShare\Educational Visits and Risk Assessments\Castleton\2015\Castleton photos 2015\Castleton\20150223_153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499399" cy="583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 descr="W:\StaffShare\Photos and DISPLAY\2012-13\Castleton week 13\Castleton 13 Olympus\P2260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5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:\StaffShare\Educational Visits and Risk Assessments\Castleton\2015\Castleton photos 2015\Castleton\IMG_6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:\StaffShare\Educational Visits and Risk Assessments\Castleton\2015\Castleton photos 2015\Castleton\IMG_6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W:\StaffShare\Educational Visits and Risk Assessments\Castleton\2015\Castleton photos 2015\Castleton\20150223_16511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7974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8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:\StaffShare\Educational Visits and Risk Assessments\Castleton\2015\Castleton photos 2015\Castleton\IMG_6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7614" y="1214754"/>
            <a:ext cx="658873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94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:\StaffShare\Educational Visits and Risk Assessments\Castleton\2015\Castleton photos 2015\Castleton\IMG_5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81544"/>
            <a:ext cx="8183652" cy="545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Losehill Hall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Losehill Hall is a historic Grade II-listed building in Castleton, Derbyshire. </a:t>
            </a:r>
            <a:endParaRPr lang="en-GB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8280920" cy="361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68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8130" name="Picture 2" descr="W:\StaffShare\C&amp;R\PHOTOS\2011-12\Castleton 12\Sarah's\DSCF09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1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W:\StaffShare\Educational Visits and Risk Assessments\Castleton\2015\Castleton photos 2015\Castleton\IMG_6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4235"/>
            <a:ext cx="7651036" cy="510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4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W:\StaffShare\Educational Visits and Risk Assessments\Castleton\2015\Castleton photos 2015\Castleton\IMG_6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8795720" cy="58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W:\StaffShare\C&amp;R\PHOTOS\2011-12\Castleton 12\Nea's\P10902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9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02" name="Picture 2" descr="W:\StaffShare\C&amp;R\PHOTOS\2011-12\Castleton 12\Sarah's\DSCF1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8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 descr="W:\StaffShare\Year 4\Castleton\Castleton  Photos '11\Zi6_2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34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W:\StaffShare\Educational Visits and Risk Assessments\Castleton\2015\Castleton photos 2015\Castleton\IMG_6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6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:\StaffShare\Educational Visits and Risk Assessments\Castleton\2015\Castleton photos 2015\Castleton\IMG_6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0" y="41751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16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W:\StaffShare\Year 4\Castleton\Castleton  Photos '11\Zi6_12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8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:\StaffShare\Educational Visits and Risk Assessments\Castleton\2015\Castleton photos 2015\Castleton\IMG_61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9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818" name="Picture 2" descr="W:\OfficeShare\Old Office Users\YuA\My Pictures\Castleton 12\J4 camera\P229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94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:\StaffShare\Educational Visits and Risk Assessments\Castleton\2015\Castleton photos 2015\Castleton\IMG_6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3794" name="Picture 2" descr="W:\OfficeShare\Old Office Users\YuA\My Pictures\Castleton 12\J4 camera\P229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1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8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0178" name="Picture 2" descr="W:\StaffShare\C&amp;R\PHOTOS\2011-12\Castleton 12\Sarah's\DSCF1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W:\StaffShare\Year 4\Castleton\Castleton  Photos '11\IMG_4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4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:\StaffShare\Educational Visits and Risk Assessments\Castleton\2015\Castleton photos 2015\Castleton\IMG_6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46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W:\StaffShare\Year 4\Castleton\Castleton  Photos '11\IMG_4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:\StaffShare\Educational Visits and Risk Assessments\Castleton\2015\Castleton photos 2015\Castleton\IMG_6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7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:\StaffShare\Educational Visits and Risk Assessments\Castleton\2015\Castleton photos 2015\Castleton\IMG_6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3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:\StaffShare\Educational Visits and Risk Assessments\Castleton\2015\Castleton photos 2015\Castleton\IMG_6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5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but new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Youth Hostel </a:t>
            </a:r>
          </a:p>
          <a:p>
            <a:pPr marL="0" indent="0">
              <a:buNone/>
            </a:pPr>
            <a:r>
              <a:rPr lang="en-GB" dirty="0" smtClean="0"/>
              <a:t>Association completed </a:t>
            </a:r>
          </a:p>
          <a:p>
            <a:pPr marL="0" indent="0">
              <a:buNone/>
            </a:pPr>
            <a:r>
              <a:rPr lang="en-GB" dirty="0" smtClean="0"/>
              <a:t>an extensive £2 million </a:t>
            </a:r>
          </a:p>
          <a:p>
            <a:pPr marL="0" indent="0">
              <a:buNone/>
            </a:pPr>
            <a:r>
              <a:rPr lang="en-GB" dirty="0" smtClean="0"/>
              <a:t>12-month refurbishment </a:t>
            </a:r>
          </a:p>
          <a:p>
            <a:pPr marL="0" indent="0">
              <a:buNone/>
            </a:pPr>
            <a:r>
              <a:rPr lang="en-GB" dirty="0" smtClean="0"/>
              <a:t>project in February 2012.</a:t>
            </a:r>
          </a:p>
          <a:p>
            <a:pPr marL="0" indent="0">
              <a:buNone/>
            </a:pPr>
            <a:r>
              <a:rPr lang="en-GB" dirty="0" smtClean="0"/>
              <a:t>.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916832"/>
            <a:ext cx="3643883" cy="364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Any questions</a:t>
            </a:r>
            <a:r>
              <a:rPr lang="en-GB" dirty="0" smtClean="0"/>
              <a:t>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92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Purpose built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52928" cy="459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9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Retaining character</a:t>
            </a:r>
            <a:endParaRPr lang="en-GB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61106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995" y="3140968"/>
            <a:ext cx="4058836" cy="303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4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Quality rooms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68021"/>
            <a:ext cx="6030335" cy="451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5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Dining together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1" y="1628800"/>
            <a:ext cx="7905328" cy="449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99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specifically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activities experienced at Castleton bring our </a:t>
            </a:r>
            <a:r>
              <a:rPr lang="en-GB" dirty="0"/>
              <a:t>h</a:t>
            </a:r>
            <a:r>
              <a:rPr lang="en-GB" dirty="0" smtClean="0"/>
              <a:t>istory topic to life and enrich it more than we could ever do in school.</a:t>
            </a:r>
          </a:p>
          <a:p>
            <a:r>
              <a:rPr lang="en-GB" dirty="0" smtClean="0"/>
              <a:t>Learning takes place both before, during and after the residential.  Having hands on experiences result in better learning outcomes for all the children.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5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704</TotalTime>
  <Words>344</Words>
  <Application>Microsoft Office PowerPoint</Application>
  <PresentationFormat>On-screen Show (4:3)</PresentationFormat>
  <Paragraphs>47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Apex</vt:lpstr>
      <vt:lpstr>Castleton</vt:lpstr>
      <vt:lpstr>Losehill Hall</vt:lpstr>
      <vt:lpstr>PowerPoint Presentation</vt:lpstr>
      <vt:lpstr>Old but new</vt:lpstr>
      <vt:lpstr>Purpose built</vt:lpstr>
      <vt:lpstr>Retaining character</vt:lpstr>
      <vt:lpstr>Quality rooms</vt:lpstr>
      <vt:lpstr>Dining together</vt:lpstr>
      <vt:lpstr>More specifically</vt:lpstr>
      <vt:lpstr>Health and safety</vt:lpstr>
      <vt:lpstr>Organisation 2</vt:lpstr>
      <vt:lpstr>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Sheffield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Castleton</dc:title>
  <dc:creator>Sheffield Schools</dc:creator>
  <cp:lastModifiedBy>Sheffield Schools</cp:lastModifiedBy>
  <cp:revision>33</cp:revision>
  <dcterms:created xsi:type="dcterms:W3CDTF">2012-10-08T12:43:34Z</dcterms:created>
  <dcterms:modified xsi:type="dcterms:W3CDTF">2019-03-20T13:49:20Z</dcterms:modified>
</cp:coreProperties>
</file>